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2"/>
  </p:notesMasterIdLst>
  <p:sldIdLst>
    <p:sldId id="31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7B5619-5A82-41FA-8A51-7F7673766426}">
  <a:tblStyle styleId="{8D7B5619-5A82-41FA-8A51-7F7673766426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5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1484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B2+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6265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6489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4254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6656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842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4645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1450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58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942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9222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2493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8357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955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5160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3110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41521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5332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357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70247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53949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78987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4134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12843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76741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9021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63788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47663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695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29485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7008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971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20729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09094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638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24569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B2+</a:t>
            </a:r>
            <a:br>
              <a:rPr lang="pl-PL" dirty="0"/>
            </a:br>
            <a:r>
              <a:rPr lang="pl-PL" dirty="0" err="1"/>
              <a:t>participle</a:t>
            </a:r>
            <a:r>
              <a:rPr lang="pl-PL" dirty="0"/>
              <a:t> </a:t>
            </a:r>
            <a:r>
              <a:rPr lang="pl-PL" dirty="0" err="1"/>
              <a:t>clauses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2293088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51" y="766350"/>
            <a:ext cx="105348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Sometimes it sounds better to be more concise when we talk or write, and using participles can help with this.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participle clauses are and when we use them.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Participle clauses with relative clauses.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Joining independent clauses using participle clauses.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and why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9C1FCCDD-C2AD-4646-BA81-4D37FDFBC23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406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Why do we use participle clauses?</a:t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0511302" y="4859795"/>
            <a:ext cx="1345800" cy="682200"/>
          </a:xfrm>
          <a:prstGeom prst="cloudCallout">
            <a:avLst>
              <a:gd name="adj1" fmla="val -89971"/>
              <a:gd name="adj2" fmla="val -7051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Shorter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7520250" y="5326825"/>
            <a:ext cx="2287500" cy="1456500"/>
          </a:xfrm>
          <a:prstGeom prst="cloudCallout">
            <a:avLst>
              <a:gd name="adj1" fmla="val -54847"/>
              <a:gd name="adj2" fmla="val -4569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b="1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sits </a:t>
            </a: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next to me at work all week, </a:t>
            </a:r>
            <a:r>
              <a:rPr lang="en-US" b="1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probably doesn’t want to...</a:t>
            </a:r>
            <a:endParaRPr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895125" y="5140200"/>
            <a:ext cx="2406000" cy="1239900"/>
          </a:xfrm>
          <a:prstGeom prst="cloudCallout">
            <a:avLst>
              <a:gd name="adj1" fmla="val -30030"/>
              <a:gd name="adj2" fmla="val -7293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Isn’t that the girl </a:t>
            </a:r>
            <a:r>
              <a:rPr lang="en-US" b="1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who works/is working </a:t>
            </a: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at your new office?</a:t>
            </a:r>
            <a:endParaRPr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9719" y="1728573"/>
            <a:ext cx="1456457" cy="145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05800" y="1728600"/>
            <a:ext cx="1456450" cy="145645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/>
          <p:nvPr/>
        </p:nvSpPr>
        <p:spPr>
          <a:xfrm>
            <a:off x="4022500" y="1880179"/>
            <a:ext cx="1777200" cy="918600"/>
          </a:xfrm>
          <a:prstGeom prst="wedgeRoundRectCallout">
            <a:avLst>
              <a:gd name="adj1" fmla="val -91876"/>
              <a:gd name="adj2" fmla="val 8877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sn’t that the girl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working at your new office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6051775" y="1683396"/>
            <a:ext cx="2287500" cy="1312200"/>
          </a:xfrm>
          <a:prstGeom prst="wedgeRoundRectCallout">
            <a:avLst>
              <a:gd name="adj1" fmla="val 73374"/>
              <a:gd name="adj2" fmla="val 4060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Yes, it is, but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sitting next to me at work all week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she probably doesn’t want to see me at the weekend!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98801" y="318507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/>
          <p:nvPr/>
        </p:nvSpPr>
        <p:spPr>
          <a:xfrm>
            <a:off x="1325562" y="3470725"/>
            <a:ext cx="2030100" cy="1312200"/>
          </a:xfrm>
          <a:prstGeom prst="wedgeRoundRectCallout">
            <a:avLst>
              <a:gd name="adj1" fmla="val 146336"/>
              <a:gd name="adj2" fmla="val -2015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section for girl 1. What would the full relative clause be here? E.g. the girl who...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5054725" y="4614450"/>
            <a:ext cx="2224800" cy="1620000"/>
          </a:xfrm>
          <a:prstGeom prst="wedgeRoundRectCallout">
            <a:avLst>
              <a:gd name="adj1" fmla="val 3624"/>
              <a:gd name="adj2" fmla="val -5964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Now look at the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section for girl 2. How could you make this an independent clause, connected with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and…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.E.g. ...and she probably doesn’t...</a:t>
            </a:r>
            <a:endParaRPr sz="140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8819724" y="3470725"/>
            <a:ext cx="2060711" cy="1103400"/>
          </a:xfrm>
          <a:prstGeom prst="wedgeRoundRectCallout">
            <a:avLst>
              <a:gd name="adj1" fmla="val -152322"/>
              <a:gd name="adj2" fmla="val -1172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the shorter or longer versions sound more interesting/concise?</a:t>
            </a:r>
            <a:endParaRPr sz="140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35636183-4836-435B-93D1-ED91440F69F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/>
        </p:nvSpPr>
        <p:spPr>
          <a:xfrm>
            <a:off x="450599" y="229375"/>
            <a:ext cx="10778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Why do we use participle clauses?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12374" y="3000053"/>
            <a:ext cx="1790600" cy="17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6737900" y="4212900"/>
            <a:ext cx="2384400" cy="1513500"/>
          </a:xfrm>
          <a:prstGeom prst="wedgeRoundRectCallout">
            <a:avLst>
              <a:gd name="adj1" fmla="val 86571"/>
              <a:gd name="adj2" fmla="val -4377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Both these examples are in the present, but participle clauses can be used with any tense. More on this later...</a:t>
            </a: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6737900" y="2532248"/>
            <a:ext cx="2384400" cy="1105200"/>
          </a:xfrm>
          <a:prstGeom prst="wedgeRoundRectCallout">
            <a:avLst>
              <a:gd name="adj1" fmla="val 87010"/>
              <a:gd name="adj2" fmla="val 4998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subjects of both clauses are the same. More on this later...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450600" y="160782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join clauses together by using fewer words. It can make sentences more interesting.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502925" y="3000050"/>
            <a:ext cx="56820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Isn’t that the girl </a:t>
            </a:r>
            <a:r>
              <a:rPr lang="en-US" sz="1800" b="1">
                <a:latin typeface="Open Sans"/>
                <a:ea typeface="Open Sans"/>
                <a:cs typeface="Open Sans"/>
                <a:sym typeface="Open Sans"/>
              </a:rPr>
              <a:t>working at your new office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502925" y="4590650"/>
            <a:ext cx="5985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Yes, it is, but </a:t>
            </a:r>
            <a:r>
              <a:rPr lang="en-US" sz="1800" b="1">
                <a:latin typeface="Open Sans"/>
                <a:ea typeface="Open Sans"/>
                <a:cs typeface="Open Sans"/>
                <a:sym typeface="Open Sans"/>
              </a:rPr>
              <a:t>sitting next to me at work all week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, she probably doesn’t want to see me at the weekend!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 rot="-1580681" flipH="1">
            <a:off x="1813001" y="4032946"/>
            <a:ext cx="5650899" cy="237607"/>
          </a:xfrm>
          <a:prstGeom prst="arc">
            <a:avLst>
              <a:gd name="adj1" fmla="val 10872353"/>
              <a:gd name="adj2" fmla="val 21311379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/>
          <p:nvPr/>
        </p:nvSpPr>
        <p:spPr>
          <a:xfrm rot="2907628" flipH="1">
            <a:off x="-2498" y="1603399"/>
            <a:ext cx="3219246" cy="237602"/>
          </a:xfrm>
          <a:prstGeom prst="arc">
            <a:avLst>
              <a:gd name="adj1" fmla="val 10897772"/>
              <a:gd name="adj2" fmla="val 11094458"/>
            </a:avLst>
          </a:prstGeom>
          <a:noFill/>
          <a:ln w="12700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98" name="Shape 98"/>
          <p:cNvGrpSpPr/>
          <p:nvPr/>
        </p:nvGrpSpPr>
        <p:grpSpPr>
          <a:xfrm rot="10800000">
            <a:off x="1998024" y="4492350"/>
            <a:ext cx="3989906" cy="344089"/>
            <a:chOff x="468072" y="2262735"/>
            <a:chExt cx="2859328" cy="344054"/>
          </a:xfrm>
        </p:grpSpPr>
        <p:sp>
          <p:nvSpPr>
            <p:cNvPr id="99" name="Shape 99"/>
            <p:cNvSpPr/>
            <p:nvPr/>
          </p:nvSpPr>
          <p:spPr>
            <a:xfrm rot="5400000">
              <a:off x="1794250" y="1073639"/>
              <a:ext cx="207000" cy="28593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0" name="Shape 100"/>
            <p:cNvSpPr txBox="1"/>
            <p:nvPr/>
          </p:nvSpPr>
          <p:spPr>
            <a:xfrm>
              <a:off x="468072" y="2262735"/>
              <a:ext cx="285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AB40"/>
                </a:buClr>
                <a:buSzPts val="1600"/>
                <a:buFont typeface="Open Sans"/>
                <a:buNone/>
              </a:pPr>
              <a:endParaRPr sz="1600" b="0" i="0" u="none" strike="noStrike" cap="non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01" name="Shape 101"/>
          <p:cNvSpPr txBox="1"/>
          <p:nvPr/>
        </p:nvSpPr>
        <p:spPr>
          <a:xfrm>
            <a:off x="229600" y="3625600"/>
            <a:ext cx="4763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This replaces </a:t>
            </a:r>
            <a:r>
              <a:rPr lang="en-US" i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she sits next to me at work all week and...</a:t>
            </a:r>
            <a:endParaRPr i="1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2" name="Shape 102"/>
          <p:cNvGrpSpPr/>
          <p:nvPr/>
        </p:nvGrpSpPr>
        <p:grpSpPr>
          <a:xfrm rot="10800000">
            <a:off x="2341172" y="2816509"/>
            <a:ext cx="1008485" cy="344261"/>
            <a:chOff x="468072" y="2262735"/>
            <a:chExt cx="2859328" cy="344054"/>
          </a:xfrm>
        </p:grpSpPr>
        <p:sp>
          <p:nvSpPr>
            <p:cNvPr id="103" name="Shape 103"/>
            <p:cNvSpPr/>
            <p:nvPr/>
          </p:nvSpPr>
          <p:spPr>
            <a:xfrm rot="5400000">
              <a:off x="1794250" y="1073639"/>
              <a:ext cx="207000" cy="28593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468072" y="2262735"/>
              <a:ext cx="285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AB40"/>
                </a:buClr>
                <a:buSzPts val="1600"/>
                <a:buFont typeface="Open Sans"/>
                <a:buNone/>
              </a:pPr>
              <a:endParaRPr sz="1600" b="0" i="0" u="none" strike="noStrike" cap="none">
                <a:solidFill>
                  <a:srgbClr val="FFAB4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05" name="Shape 105"/>
          <p:cNvSpPr/>
          <p:nvPr/>
        </p:nvSpPr>
        <p:spPr>
          <a:xfrm rot="2907400" flipH="1">
            <a:off x="-22567" y="3257627"/>
            <a:ext cx="3338881" cy="237602"/>
          </a:xfrm>
          <a:prstGeom prst="arc">
            <a:avLst>
              <a:gd name="adj1" fmla="val 10899010"/>
              <a:gd name="adj2" fmla="val 11198869"/>
            </a:avLst>
          </a:prstGeom>
          <a:noFill/>
          <a:ln w="12700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229600" y="2167325"/>
            <a:ext cx="4763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This replaces </a:t>
            </a:r>
            <a:r>
              <a:rPr lang="en-US" i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who works/is working</a:t>
            </a:r>
            <a:r>
              <a:rPr lang="en-US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9122300" y="5975200"/>
            <a:ext cx="2680800" cy="7338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clauses?</a:t>
            </a:r>
            <a:endParaRPr/>
          </a:p>
        </p:txBody>
      </p:sp>
      <p:sp>
        <p:nvSpPr>
          <p:cNvPr id="108" name="Shape 108"/>
          <p:cNvSpPr/>
          <p:nvPr/>
        </p:nvSpPr>
        <p:spPr>
          <a:xfrm rot="-1016280" flipH="1">
            <a:off x="-1011649" y="4100529"/>
            <a:ext cx="9060646" cy="237638"/>
          </a:xfrm>
          <a:prstGeom prst="arc">
            <a:avLst>
              <a:gd name="adj1" fmla="val 10872353"/>
              <a:gd name="adj2" fmla="val 21485801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8DB450F7-AD92-40E3-AB37-40D3605EDC0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Shape 113"/>
          <p:cNvGraphicFramePr/>
          <p:nvPr>
            <p:extLst>
              <p:ext uri="{D42A27DB-BD31-4B8C-83A1-F6EECF244321}">
                <p14:modId xmlns:p14="http://schemas.microsoft.com/office/powerpoint/2010/main" val="670222566"/>
              </p:ext>
            </p:extLst>
          </p:nvPr>
        </p:nvGraphicFramePr>
        <p:xfrm>
          <a:off x="464562" y="1908145"/>
          <a:ext cx="7829475" cy="1980940"/>
        </p:xfrm>
        <a:graphic>
          <a:graphicData uri="http://schemas.openxmlformats.org/drawingml/2006/table">
            <a:tbl>
              <a:tblPr firstRow="1" bandRow="1">
                <a:noFill/>
                <a:tableStyleId>{8D7B5619-5A82-41FA-8A51-7F7673766426}</a:tableStyleId>
              </a:tblPr>
              <a:tblGrid>
                <a:gridCol w="260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infinitive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participle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drive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drove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fly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flying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walk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walked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return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returning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4" name="Shape 114"/>
          <p:cNvSpPr/>
          <p:nvPr/>
        </p:nvSpPr>
        <p:spPr>
          <a:xfrm>
            <a:off x="450600" y="4624490"/>
            <a:ext cx="62685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AutoNum type="alphaUcPeriod"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man driving the car was her brother.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AutoNum type="alphaUcPeriod"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man who was driving the car was her brother.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464550" y="892178"/>
            <a:ext cx="104919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First of all, let’s make sure we know what a present and past participle are. Complete the examples in the  table.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59726" y="4506914"/>
            <a:ext cx="1553926" cy="155392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10157850" y="2847464"/>
            <a:ext cx="1863900" cy="1039500"/>
          </a:xfrm>
          <a:prstGeom prst="wedgeRoundRectCallout">
            <a:avLst>
              <a:gd name="adj1" fmla="val 6438"/>
              <a:gd name="adj2" fmla="val 9595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both examples, are the subjects of both clauses the same or different?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8294025" y="4022250"/>
            <a:ext cx="2200200" cy="1039500"/>
          </a:xfrm>
          <a:prstGeom prst="wedgeRoundRectCallout">
            <a:avLst>
              <a:gd name="adj1" fmla="val 46638"/>
              <a:gd name="adj2" fmla="val 7643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passive voice, do we reduce the relative clause using a present or past participle?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8293950" y="5708250"/>
            <a:ext cx="1863900" cy="561600"/>
          </a:xfrm>
          <a:prstGeom prst="wedgeRoundRectCallout">
            <a:avLst>
              <a:gd name="adj1" fmla="val 69059"/>
              <a:gd name="adj2" fmla="val -4320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in the active?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450600" y="4184413"/>
            <a:ext cx="7829400" cy="4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more examples with and without the participle clauses.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450600" y="5470750"/>
            <a:ext cx="69204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AutoNum type="alphaUcPeriod"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painting returned this week to the museum was an original.</a:t>
            </a: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AutoNum type="alphaUcPeriod"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painting which was returned this week to the museum was an original.</a:t>
            </a:r>
            <a:endParaRPr sz="1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/>
          <p:nvPr/>
        </p:nvSpPr>
        <p:spPr>
          <a:xfrm rot="-991030">
            <a:off x="8583644" y="2119676"/>
            <a:ext cx="1763262" cy="202754"/>
          </a:xfrm>
          <a:prstGeom prst="arc">
            <a:avLst>
              <a:gd name="adj1" fmla="val 10872353"/>
              <a:gd name="adj2" fmla="val 21533423"/>
            </a:avLst>
          </a:prstGeom>
          <a:noFill/>
          <a:ln w="12700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/>
          <p:nvPr/>
        </p:nvSpPr>
        <p:spPr>
          <a:xfrm rot="-1621763">
            <a:off x="8405747" y="2682867"/>
            <a:ext cx="2119057" cy="584713"/>
          </a:xfrm>
          <a:prstGeom prst="arc">
            <a:avLst>
              <a:gd name="adj1" fmla="val 11490522"/>
              <a:gd name="adj2" fmla="val 21224222"/>
            </a:avLst>
          </a:prstGeom>
          <a:noFill/>
          <a:ln w="12700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10312800" y="1766675"/>
            <a:ext cx="1554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DA739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  <a:endParaRPr>
              <a:solidFill>
                <a:srgbClr val="FDA7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10312800" y="2233475"/>
            <a:ext cx="1554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DA739"/>
                </a:solidFill>
                <a:latin typeface="Open Sans"/>
                <a:ea typeface="Open Sans"/>
                <a:cs typeface="Open Sans"/>
                <a:sym typeface="Open Sans"/>
              </a:rPr>
              <a:t>Regular verbs</a:t>
            </a:r>
            <a:endParaRPr>
              <a:solidFill>
                <a:srgbClr val="FDA7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27" name="Shape 127"/>
          <p:cNvGrpSpPr/>
          <p:nvPr/>
        </p:nvGrpSpPr>
        <p:grpSpPr>
          <a:xfrm rot="-5400000" flipH="1">
            <a:off x="7994576" y="2398579"/>
            <a:ext cx="774592" cy="477444"/>
            <a:chOff x="468072" y="2262735"/>
            <a:chExt cx="2859328" cy="344054"/>
          </a:xfrm>
        </p:grpSpPr>
        <p:sp>
          <p:nvSpPr>
            <p:cNvPr id="128" name="Shape 128"/>
            <p:cNvSpPr/>
            <p:nvPr/>
          </p:nvSpPr>
          <p:spPr>
            <a:xfrm rot="5400000">
              <a:off x="1794250" y="1073639"/>
              <a:ext cx="207000" cy="28593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9" name="Shape 129"/>
            <p:cNvSpPr txBox="1"/>
            <p:nvPr/>
          </p:nvSpPr>
          <p:spPr>
            <a:xfrm>
              <a:off x="468072" y="2262735"/>
              <a:ext cx="285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AB40"/>
                </a:buClr>
                <a:buSzPts val="1600"/>
                <a:buFont typeface="Open Sans"/>
                <a:buNone/>
              </a:pPr>
              <a:endParaRPr sz="1600" b="0" i="0" u="none" strike="noStrike" cap="none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30" name="Shape 130"/>
          <p:cNvGrpSpPr/>
          <p:nvPr/>
        </p:nvGrpSpPr>
        <p:grpSpPr>
          <a:xfrm rot="-5400000" flipH="1">
            <a:off x="7970555" y="3221549"/>
            <a:ext cx="822629" cy="470425"/>
            <a:chOff x="468072" y="2262735"/>
            <a:chExt cx="2859328" cy="344054"/>
          </a:xfrm>
        </p:grpSpPr>
        <p:sp>
          <p:nvSpPr>
            <p:cNvPr id="131" name="Shape 131"/>
            <p:cNvSpPr/>
            <p:nvPr/>
          </p:nvSpPr>
          <p:spPr>
            <a:xfrm rot="5400000">
              <a:off x="1794250" y="1073639"/>
              <a:ext cx="207000" cy="28593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2" name="Shape 132"/>
            <p:cNvSpPr txBox="1"/>
            <p:nvPr/>
          </p:nvSpPr>
          <p:spPr>
            <a:xfrm>
              <a:off x="468072" y="2262735"/>
              <a:ext cx="285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AB40"/>
                </a:buClr>
                <a:buSzPts val="1600"/>
                <a:buFont typeface="Open Sans"/>
                <a:buNone/>
              </a:pPr>
              <a:endParaRPr sz="1600" b="0" i="0" u="none" strike="noStrike" cap="none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33" name="Shape 133"/>
          <p:cNvSpPr/>
          <p:nvPr/>
        </p:nvSpPr>
        <p:spPr>
          <a:xfrm>
            <a:off x="8842962" y="3306475"/>
            <a:ext cx="1089000" cy="561600"/>
          </a:xfrm>
          <a:prstGeom prst="cloudCallout">
            <a:avLst>
              <a:gd name="adj1" fmla="val 65334"/>
              <a:gd name="adj2" fmla="val -536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same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7423612" y="5104200"/>
            <a:ext cx="1089000" cy="561600"/>
          </a:xfrm>
          <a:prstGeom prst="cloudCallout">
            <a:avLst>
              <a:gd name="adj1" fmla="val 85844"/>
              <a:gd name="adj2" fmla="val -5069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10312799" y="6174575"/>
            <a:ext cx="1224600" cy="561600"/>
          </a:xfrm>
          <a:prstGeom prst="cloudCallout">
            <a:avLst>
              <a:gd name="adj1" fmla="val -67261"/>
              <a:gd name="adj2" fmla="val -2147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3074375" y="2250000"/>
            <a:ext cx="12246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driving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5684200" y="2618875"/>
            <a:ext cx="12246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flown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3074375" y="3036700"/>
            <a:ext cx="12246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walking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5684200" y="3439750"/>
            <a:ext cx="12246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returned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07A6E79E-2C73-4F2C-A66E-B1A21DE0B7B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/>
        </p:nvSpPr>
        <p:spPr>
          <a:xfrm>
            <a:off x="450601" y="184581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girl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returning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from the shop is his sister.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50598" y="4060188"/>
            <a:ext cx="4629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girl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returning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from the shop is his sister.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468075" y="1238775"/>
            <a:ext cx="102804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create participle clauses, we use present or past participles.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426675" y="2852900"/>
            <a:ext cx="10321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2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use the present participle to replace a clause in the active voice, and the past participle for the passive.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426575" y="3456550"/>
            <a:ext cx="10321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3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order to use a participle clause to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reduce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shorten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relative clause, the subject of both clauses must be the same.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1607983" y="5024793"/>
            <a:ext cx="2669205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Shape 151"/>
          <p:cNvSpPr/>
          <p:nvPr/>
        </p:nvSpPr>
        <p:spPr>
          <a:xfrm rot="5400000" flipH="1">
            <a:off x="7352453" y="3861250"/>
            <a:ext cx="186300" cy="2310300"/>
          </a:xfrm>
          <a:prstGeom prst="rightBracket">
            <a:avLst>
              <a:gd name="adj" fmla="val 8333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9758675" y="6013100"/>
            <a:ext cx="2052600" cy="5898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Joining clauses together...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Shape 154"/>
          <p:cNvSpPr/>
          <p:nvPr/>
        </p:nvSpPr>
        <p:spPr>
          <a:xfrm rot="10251579">
            <a:off x="1485307" y="1585400"/>
            <a:ext cx="2711936" cy="192302"/>
          </a:xfrm>
          <a:prstGeom prst="arc">
            <a:avLst>
              <a:gd name="adj1" fmla="val 10883512"/>
              <a:gd name="adj2" fmla="val 2139357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426575" y="5485075"/>
            <a:ext cx="10321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4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participle clause can be used to replace a clause in any tense, as long as the tense is clear from the context.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5729670" y="184581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book </a:t>
            </a: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returned </a:t>
            </a: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the library was damaged.</a:t>
            </a:r>
            <a:endParaRPr sz="16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5773175" y="4116662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book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returned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the library was damaged.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/>
          <p:nvPr/>
        </p:nvSpPr>
        <p:spPr>
          <a:xfrm rot="5400000" flipH="1">
            <a:off x="1901623" y="3949600"/>
            <a:ext cx="186300" cy="2133600"/>
          </a:xfrm>
          <a:prstGeom prst="rightBracket">
            <a:avLst>
              <a:gd name="adj" fmla="val 8333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454835" y="5024725"/>
            <a:ext cx="5625865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girl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is his sister…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girl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returned from the shop.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5773175" y="5036450"/>
            <a:ext cx="4975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book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was damaged… </a:t>
            </a:r>
            <a:r>
              <a:rPr lang="en-US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book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was returned.</a:t>
            </a:r>
            <a:endParaRPr sz="160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1397625" y="4564375"/>
            <a:ext cx="1194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The same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6848450" y="4548325"/>
            <a:ext cx="1194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The same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/>
          <p:nvPr/>
        </p:nvSpPr>
        <p:spPr>
          <a:xfrm rot="-10282258" flipH="1">
            <a:off x="4532098" y="1585215"/>
            <a:ext cx="3693104" cy="192665"/>
          </a:xfrm>
          <a:prstGeom prst="arc">
            <a:avLst>
              <a:gd name="adj1" fmla="val 10954099"/>
              <a:gd name="adj2" fmla="val 21122497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 rot="1933936" flipH="1">
            <a:off x="6084616" y="2252090"/>
            <a:ext cx="2256668" cy="192518"/>
          </a:xfrm>
          <a:prstGeom prst="arc">
            <a:avLst>
              <a:gd name="adj1" fmla="val 10883512"/>
              <a:gd name="adj2" fmla="val 1944222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/>
          <p:nvPr/>
        </p:nvSpPr>
        <p:spPr>
          <a:xfrm rot="2022607">
            <a:off x="7470309" y="2331915"/>
            <a:ext cx="951366" cy="339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/>
          <p:nvPr/>
        </p:nvSpPr>
        <p:spPr>
          <a:xfrm rot="3661453" flipH="1">
            <a:off x="643044" y="2000710"/>
            <a:ext cx="2117910" cy="192431"/>
          </a:xfrm>
          <a:prstGeom prst="arc">
            <a:avLst>
              <a:gd name="adj1" fmla="val 10946601"/>
              <a:gd name="adj2" fmla="val 1421161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/>
          <p:nvPr/>
        </p:nvSpPr>
        <p:spPr>
          <a:xfrm rot="4008369">
            <a:off x="1772673" y="2424221"/>
            <a:ext cx="951394" cy="339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Active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48227648-72D1-430E-967A-5DBF82AEFCA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/>
        </p:nvSpPr>
        <p:spPr>
          <a:xfrm>
            <a:off x="450600" y="229375"/>
            <a:ext cx="112119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joining independent clauses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 and answer the questions.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8257075" y="1370150"/>
            <a:ext cx="1758300" cy="951600"/>
          </a:xfrm>
          <a:prstGeom prst="wedgeRoundRectCallout">
            <a:avLst>
              <a:gd name="adj1" fmla="val 87489"/>
              <a:gd name="adj2" fmla="val 5565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words are omitted in the participle clauses?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9375" y="2084225"/>
            <a:ext cx="1333325" cy="133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/>
          <p:nvPr/>
        </p:nvSpPr>
        <p:spPr>
          <a:xfrm>
            <a:off x="5391525" y="4965175"/>
            <a:ext cx="1859700" cy="1386300"/>
          </a:xfrm>
          <a:prstGeom prst="wedgeRoundRectCallout">
            <a:avLst>
              <a:gd name="adj1" fmla="val 102892"/>
              <a:gd name="adj2" fmla="val -5079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 with the reduced relative clauses, are the subjects the same or different?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8942399" y="4366660"/>
            <a:ext cx="2502300" cy="1132800"/>
          </a:xfrm>
          <a:prstGeom prst="wedgeRoundRectCallout">
            <a:avLst>
              <a:gd name="adj1" fmla="val 38342"/>
              <a:gd name="adj2" fmla="val -10078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Does the participle clause come at the beginning of the sentence, end, or both?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464550" y="1581350"/>
            <a:ext cx="8284500" cy="5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Louise walked to the shop and she saw Angela outside the bakery.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Walking the shop, Louise saw Angela outside the bakery.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450600" y="2771338"/>
            <a:ext cx="8284500" cy="5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Jimmy donates money to the charity because he believes in the cause.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Jimmy donates money to the charity believing in the cause.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408725" y="3961350"/>
            <a:ext cx="8284500" cy="5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The clothes were made in China because they ended up cheaper that way.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Open Sans"/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Made in China, the clothes ended up cheaper.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8089675" y="2680538"/>
            <a:ext cx="2093100" cy="1281300"/>
          </a:xfrm>
          <a:prstGeom prst="cloudCallout">
            <a:avLst>
              <a:gd name="adj1" fmla="val 18996"/>
              <a:gd name="adj2" fmla="val -6644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Linking words,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auxiliary verbs,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subjects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10684200" y="5616720"/>
            <a:ext cx="1152000" cy="807300"/>
          </a:xfrm>
          <a:prstGeom prst="cloudCallout">
            <a:avLst>
              <a:gd name="adj1" fmla="val -102619"/>
              <a:gd name="adj2" fmla="val -5220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Both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8150500" y="5702095"/>
            <a:ext cx="1152000" cy="807300"/>
          </a:xfrm>
          <a:prstGeom prst="cloudCallout">
            <a:avLst>
              <a:gd name="adj1" fmla="val -107923"/>
              <a:gd name="adj2" fmla="val -1558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same</a:t>
            </a:r>
            <a:endParaRPr i="1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1420175" y="5091925"/>
            <a:ext cx="2744400" cy="1132800"/>
          </a:xfrm>
          <a:prstGeom prst="wedgeRoundRectCallout">
            <a:avLst>
              <a:gd name="adj1" fmla="val 78691"/>
              <a:gd name="adj2" fmla="val -5259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last example, notice that there is a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dependent preposition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the verb (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made in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). 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F4F2EF65-2C1F-4D1D-AE7B-A2143D6099C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/>
        </p:nvSpPr>
        <p:spPr>
          <a:xfrm>
            <a:off x="450600" y="2025950"/>
            <a:ext cx="10683300" cy="8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clothes were made in China because they ended up cheaper that way.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Made in China, the clothes ended up cheaper.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450600" y="3663175"/>
            <a:ext cx="89262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Walking to the shop, Louise saw Angela outside the bakery.</a:t>
            </a:r>
            <a:endParaRPr sz="16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468075" y="1238775"/>
            <a:ext cx="10683300" cy="4923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joining two independent clauses, the participle clause often replaces the subject, linking word, and any auxiliary verb. Don’t forget: active voice = present participle; passive voice = past participle, and the subjects must be the same!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409500" y="3058513"/>
            <a:ext cx="10724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2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participle clauses can go at the beginning or end of the sentence. You need to use a comma if it’s at the beginning.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409500" y="4717000"/>
            <a:ext cx="10724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3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forget to include the dependent prepositions with the participle if necessary. 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1607901" y="5024793"/>
            <a:ext cx="2669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450600" y="229375"/>
            <a:ext cx="106425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joining independent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9758675" y="6013100"/>
            <a:ext cx="2052600" cy="5898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454850" y="5376450"/>
            <a:ext cx="4975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Made in China, the clothes ended up cheaper.</a:t>
            </a:r>
            <a:endParaRPr sz="16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0" name="Shape 200"/>
          <p:cNvSpPr/>
          <p:nvPr/>
        </p:nvSpPr>
        <p:spPr>
          <a:xfrm rot="-3451483" flipH="1">
            <a:off x="3413649" y="4110904"/>
            <a:ext cx="2256695" cy="192585"/>
          </a:xfrm>
          <a:prstGeom prst="arc">
            <a:avLst>
              <a:gd name="adj1" fmla="val 10883512"/>
              <a:gd name="adj2" fmla="val 1944222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 txBox="1"/>
          <p:nvPr/>
        </p:nvSpPr>
        <p:spPr>
          <a:xfrm rot="-2168">
            <a:off x="853734" y="1795703"/>
            <a:ext cx="9513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2" name="Shape 202"/>
          <p:cNvCxnSpPr/>
          <p:nvPr/>
        </p:nvCxnSpPr>
        <p:spPr>
          <a:xfrm>
            <a:off x="575600" y="2197700"/>
            <a:ext cx="1054500" cy="1500"/>
          </a:xfrm>
          <a:prstGeom prst="straightConnector1">
            <a:avLst/>
          </a:prstGeom>
          <a:noFill/>
          <a:ln w="28575" cap="flat" cmpd="sng">
            <a:solidFill>
              <a:srgbClr val="FDA73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Shape 203"/>
          <p:cNvCxnSpPr/>
          <p:nvPr/>
        </p:nvCxnSpPr>
        <p:spPr>
          <a:xfrm>
            <a:off x="1705825" y="2208175"/>
            <a:ext cx="450000" cy="10500"/>
          </a:xfrm>
          <a:prstGeom prst="straightConnector1">
            <a:avLst/>
          </a:prstGeom>
          <a:noFill/>
          <a:ln w="28575" cap="flat" cmpd="sng">
            <a:solidFill>
              <a:srgbClr val="FDA7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Shape 204"/>
          <p:cNvSpPr txBox="1"/>
          <p:nvPr/>
        </p:nvSpPr>
        <p:spPr>
          <a:xfrm rot="-2168">
            <a:off x="1513709" y="1795716"/>
            <a:ext cx="9513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auxiliary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5" name="Shape 205"/>
          <p:cNvCxnSpPr/>
          <p:nvPr/>
        </p:nvCxnSpPr>
        <p:spPr>
          <a:xfrm>
            <a:off x="3662825" y="2213425"/>
            <a:ext cx="743100" cy="0"/>
          </a:xfrm>
          <a:prstGeom prst="straightConnector1">
            <a:avLst/>
          </a:prstGeom>
          <a:noFill/>
          <a:ln w="28575" cap="flat" cmpd="sng">
            <a:solidFill>
              <a:srgbClr val="FDA7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6" name="Shape 206"/>
          <p:cNvSpPr txBox="1"/>
          <p:nvPr/>
        </p:nvSpPr>
        <p:spPr>
          <a:xfrm rot="-2168">
            <a:off x="3662834" y="1802741"/>
            <a:ext cx="9513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linker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Shape 207"/>
          <p:cNvSpPr/>
          <p:nvPr/>
        </p:nvSpPr>
        <p:spPr>
          <a:xfrm rot="-410942" flipH="1">
            <a:off x="1038189" y="3456349"/>
            <a:ext cx="4248921" cy="191002"/>
          </a:xfrm>
          <a:prstGeom prst="arc">
            <a:avLst>
              <a:gd name="adj1" fmla="val 11016804"/>
              <a:gd name="adj2" fmla="val 2155405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450600" y="4190075"/>
            <a:ext cx="89262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Jimmy donates money to the charity believing in the cause.</a:t>
            </a:r>
            <a:endParaRPr sz="16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Shape 209"/>
          <p:cNvSpPr/>
          <p:nvPr/>
        </p:nvSpPr>
        <p:spPr>
          <a:xfrm rot="8784613" flipH="1">
            <a:off x="1881430" y="3860357"/>
            <a:ext cx="570455" cy="192536"/>
          </a:xfrm>
          <a:prstGeom prst="arc">
            <a:avLst>
              <a:gd name="adj1" fmla="val 11175587"/>
              <a:gd name="adj2" fmla="val 1944222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 txBox="1"/>
          <p:nvPr/>
        </p:nvSpPr>
        <p:spPr>
          <a:xfrm rot="-2168">
            <a:off x="1204534" y="3962953"/>
            <a:ext cx="951300" cy="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comma</a:t>
            </a:r>
            <a:endParaRPr>
              <a:solidFill>
                <a:schemeClr val="accent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/>
          <p:nvPr/>
        </p:nvSpPr>
        <p:spPr>
          <a:xfrm rot="-410942" flipH="1">
            <a:off x="1114389" y="5132749"/>
            <a:ext cx="4248921" cy="191002"/>
          </a:xfrm>
          <a:prstGeom prst="arc">
            <a:avLst>
              <a:gd name="adj1" fmla="val 11273528"/>
              <a:gd name="adj2" fmla="val 2155405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561CB06A-2EF8-40AF-86B0-150EB13055F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/>
        </p:nvSpPr>
        <p:spPr>
          <a:xfrm>
            <a:off x="489750" y="1534550"/>
            <a:ext cx="1143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/>
              <a:t>The restaurant is located by the bus station and serves very tasty food.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Shape 218"/>
          <p:cNvSpPr txBox="1"/>
          <p:nvPr/>
        </p:nvSpPr>
        <p:spPr>
          <a:xfrm>
            <a:off x="966471" y="1928975"/>
            <a:ext cx="97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Located by the bus station, the restaurant serves very tasty food.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Shape 220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1" name="Shape 221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Write these sentences again, but shorten them using participle clauses.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48501" y="58242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/>
          <p:nvPr/>
        </p:nvSpPr>
        <p:spPr>
          <a:xfrm>
            <a:off x="8410425" y="2021897"/>
            <a:ext cx="1857600" cy="680700"/>
          </a:xfrm>
          <a:prstGeom prst="wedgeRoundRectCallout">
            <a:avLst>
              <a:gd name="adj1" fmla="val 61164"/>
              <a:gd name="adj2" fmla="val -12422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perfect tenses work.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514975" y="2374325"/>
            <a:ext cx="1143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/>
              <a:t>Steffi has lived in Mexico before, so she understands Spanish well.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966471" y="2789000"/>
            <a:ext cx="97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Having lived in Mexico before, Steffi understands Spanish well.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514975" y="3214100"/>
            <a:ext cx="1143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/>
              <a:t>Helen learned the language quickly and settled into her new life on the coast.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514975" y="4009263"/>
            <a:ext cx="1143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/>
              <a:t>Emiliano was caught cheating on the test, so was sent to the headmaster.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514975" y="4855200"/>
            <a:ext cx="1143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/>
              <a:t>Daniel had worked with Veronica previously, so they already got on well.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966471" y="4429750"/>
            <a:ext cx="97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Caught cheating on the test, Emiliano was sent to the headmaster.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966471" y="3647300"/>
            <a:ext cx="97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Helen settled into her new life on the coast learning the language quickly.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966471" y="5212200"/>
            <a:ext cx="97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Daniel and Veronica already got on well having worked together previously.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/>
          <p:nvPr/>
        </p:nvSpPr>
        <p:spPr>
          <a:xfrm rot="-2695686" flipH="1">
            <a:off x="4676284" y="2877543"/>
            <a:ext cx="6254718" cy="5008013"/>
          </a:xfrm>
          <a:prstGeom prst="arc">
            <a:avLst>
              <a:gd name="adj1" fmla="val 12660469"/>
              <a:gd name="adj2" fmla="val 1880314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/>
          <p:nvPr/>
        </p:nvSpPr>
        <p:spPr>
          <a:xfrm rot="3882" flipH="1">
            <a:off x="1250297" y="2279314"/>
            <a:ext cx="9298206" cy="1465500"/>
          </a:xfrm>
          <a:prstGeom prst="arc">
            <a:avLst>
              <a:gd name="adj1" fmla="val 11577150"/>
              <a:gd name="adj2" fmla="val 2147540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9852225" y="3350603"/>
            <a:ext cx="1857600" cy="1365300"/>
          </a:xfrm>
          <a:prstGeom prst="wedgeRoundRectCallout">
            <a:avLst>
              <a:gd name="adj1" fmla="val 30844"/>
              <a:gd name="adj2" fmla="val -9675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the participle clauses can go at the beginning or end of the sentence.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79BDFD3A-6E39-4002-8C64-4D168C662BA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1185</Words>
  <Application>Microsoft Office PowerPoint</Application>
  <PresentationFormat>Widescreen</PresentationFormat>
  <Paragraphs>133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B2+ participle clauses</vt:lpstr>
      <vt:lpstr>Sometimes it sounds better to be more concise when we talk or write, and using participles can help with this. </vt:lpstr>
      <vt:lpstr>Function: Why do we use participle clauses?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11</cp:revision>
  <dcterms:modified xsi:type="dcterms:W3CDTF">2019-12-05T11:17:44Z</dcterms:modified>
</cp:coreProperties>
</file>